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0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50" b="1" i="0" u="sng" strike="noStrike" baseline="0">
                <a:solidFill>
                  <a:srgbClr val="000000"/>
                </a:solidFill>
                <a:latin typeface="AdverGothicCTT"/>
                <a:ea typeface="AdverGothicCTT"/>
                <a:cs typeface="AdverGothicCTT"/>
              </a:defRPr>
            </a:pPr>
            <a:r>
              <a:rPr lang="ru-RU" sz="1800" baseline="0" dirty="0"/>
              <a:t>Какой должна быть </a:t>
            </a:r>
            <a:r>
              <a:rPr lang="ru-RU" sz="1800" baseline="0" dirty="0" smtClean="0"/>
              <a:t>газета</a:t>
            </a:r>
            <a:r>
              <a:rPr lang="en-US" sz="1800" baseline="0" dirty="0" smtClean="0"/>
              <a:t>?</a:t>
            </a:r>
            <a:r>
              <a:rPr lang="ru-RU" sz="1800" baseline="0" dirty="0" smtClean="0"/>
              <a:t>  </a:t>
            </a:r>
            <a:endParaRPr lang="ru-RU" sz="1800" baseline="0" dirty="0"/>
          </a:p>
        </c:rich>
      </c:tx>
      <c:layout>
        <c:manualLayout>
          <c:xMode val="edge"/>
          <c:yMode val="edge"/>
          <c:x val="0.31283726798062678"/>
          <c:y val="8.2284267888403428E-2"/>
        </c:manualLayout>
      </c:layout>
      <c:spPr>
        <a:solidFill>
          <a:srgbClr val="FFFF00"/>
        </a:solidFill>
        <a:ln w="25399">
          <a:noFill/>
        </a:ln>
      </c:spPr>
    </c:title>
    <c:view3D>
      <c:perspective val="30"/>
    </c:view3D>
    <c:sideWall>
      <c:spPr>
        <a:noFill/>
        <a:ln w="25399">
          <a:noFill/>
        </a:ln>
      </c:spPr>
    </c:sideWall>
    <c:backWall>
      <c:spPr>
        <a:noFill/>
        <a:ln w="25399">
          <a:noFill/>
        </a:ln>
      </c:spPr>
    </c:backWall>
    <c:plotArea>
      <c:layout>
        <c:manualLayout>
          <c:layoutTarget val="inner"/>
          <c:xMode val="edge"/>
          <c:yMode val="edge"/>
          <c:x val="7.4858757062146952E-2"/>
          <c:y val="0.14598540145985461"/>
          <c:w val="0.90960451977401124"/>
          <c:h val="0.73175182481752055"/>
        </c:manualLayout>
      </c:layout>
      <c:bar3DChart>
        <c:barDir val="col"/>
        <c:grouping val="standard"/>
        <c:ser>
          <c:idx val="0"/>
          <c:order val="0"/>
          <c:spPr>
            <a:solidFill>
              <a:srgbClr val="0000FF"/>
            </a:solidFill>
            <a:ln w="25399">
              <a:noFill/>
            </a:ln>
          </c:spPr>
          <c:dLbls>
            <c:delete val="1"/>
          </c:dLbls>
          <c:cat>
            <c:strRef>
              <c:f>Лист2!$A$2:$A$6</c:f>
              <c:strCache>
                <c:ptCount val="5"/>
                <c:pt idx="0">
                  <c:v>Интересной </c:v>
                </c:pt>
                <c:pt idx="1">
                  <c:v>познавательной </c:v>
                </c:pt>
                <c:pt idx="2">
                  <c:v>отражающей жизнь школы</c:v>
                </c:pt>
                <c:pt idx="3">
                  <c:v>эстетичной</c:v>
                </c:pt>
                <c:pt idx="4">
                  <c:v>освещать проблемы школьной жизни</c:v>
                </c:pt>
              </c:strCache>
            </c:strRef>
          </c:cat>
          <c:val>
            <c:numRef>
              <c:f>Лист2!$B$2:$B$6</c:f>
              <c:numCache>
                <c:formatCode>General</c:formatCode>
                <c:ptCount val="5"/>
                <c:pt idx="0">
                  <c:v>93</c:v>
                </c:pt>
                <c:pt idx="1">
                  <c:v>42</c:v>
                </c:pt>
                <c:pt idx="2">
                  <c:v>81</c:v>
                </c:pt>
                <c:pt idx="3">
                  <c:v>23</c:v>
                </c:pt>
                <c:pt idx="4">
                  <c:v>20</c:v>
                </c:pt>
              </c:numCache>
            </c:numRef>
          </c:val>
        </c:ser>
        <c:dLbls>
          <c:showVal val="1"/>
          <c:showCatName val="1"/>
        </c:dLbls>
        <c:shape val="cylinder"/>
        <c:axId val="63027840"/>
        <c:axId val="63025152"/>
        <c:axId val="55488960"/>
      </c:bar3DChart>
      <c:catAx>
        <c:axId val="6302784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3025152"/>
        <c:crosses val="autoZero"/>
        <c:auto val="1"/>
        <c:lblAlgn val="ctr"/>
        <c:lblOffset val="100"/>
        <c:tickMarkSkip val="1"/>
      </c:catAx>
      <c:valAx>
        <c:axId val="630251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3027840"/>
        <c:crosses val="autoZero"/>
        <c:crossBetween val="between"/>
      </c:valAx>
      <c:serAx>
        <c:axId val="55488960"/>
        <c:scaling>
          <c:orientation val="minMax"/>
        </c:scaling>
        <c:axPos val="b"/>
        <c:tickLblPos val="nextTo"/>
        <c:crossAx val="63025152"/>
        <c:crosses val="autoZero"/>
      </c:ser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dTable>
    </c:plotArea>
    <c:plotVisOnly val="1"/>
    <c:dispBlanksAs val="gap"/>
  </c:chart>
  <c:spPr>
    <a:solidFill>
      <a:schemeClr val="accent6">
        <a:lumMod val="75000"/>
      </a:schemeClr>
    </a:solidFill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Нужна ли газета?</a:t>
            </a:r>
          </a:p>
        </c:rich>
      </c:tx>
      <c:layout>
        <c:manualLayout>
          <c:xMode val="edge"/>
          <c:yMode val="edge"/>
          <c:x val="0.31579857316519122"/>
          <c:y val="9.444444444444447E-2"/>
        </c:manualLayout>
      </c:layout>
      <c:spPr>
        <a:solidFill>
          <a:schemeClr val="accent3">
            <a:lumMod val="40000"/>
            <a:lumOff val="60000"/>
          </a:schemeClr>
        </a:solidFill>
      </c:spPr>
    </c:title>
    <c:view3D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Нужна ли газета?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</c:pie3DChart>
      <c:spPr>
        <a:solidFill>
          <a:schemeClr val="accent3">
            <a:lumMod val="50000"/>
          </a:schemeClr>
        </a:solidFill>
      </c:spPr>
    </c:plotArea>
    <c:legend>
      <c:legendPos val="r"/>
      <c:layout>
        <c:manualLayout>
          <c:xMode val="edge"/>
          <c:yMode val="edge"/>
          <c:x val="0.38135726084156896"/>
          <c:y val="0.68720326625838468"/>
          <c:w val="0.35731123491699096"/>
          <c:h val="0.19069524642752991"/>
        </c:manualLayout>
      </c:layout>
      <c:spPr>
        <a:solidFill>
          <a:srgbClr val="FFFF00"/>
        </a:solidFill>
      </c:spPr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50" b="1" i="0" u="sng" strike="noStrike" baseline="0">
                <a:solidFill>
                  <a:srgbClr val="000000"/>
                </a:solidFill>
                <a:latin typeface="AdverGothicCTT"/>
                <a:ea typeface="AdverGothicCTT"/>
                <a:cs typeface="AdverGothicCTT"/>
              </a:defRPr>
            </a:pPr>
            <a:r>
              <a:rPr lang="ru-RU"/>
              <a:t>Роль СМИ в жизни человека</a:t>
            </a:r>
          </a:p>
        </c:rich>
      </c:tx>
      <c:layout>
        <c:manualLayout>
          <c:xMode val="edge"/>
          <c:yMode val="edge"/>
          <c:x val="0.28254847645429382"/>
          <c:y val="1.926782273603091E-2"/>
        </c:manualLayout>
      </c:layout>
      <c:spPr>
        <a:noFill/>
        <a:ln w="25399">
          <a:noFill/>
        </a:ln>
      </c:spPr>
    </c:title>
    <c:plotArea>
      <c:layout>
        <c:manualLayout>
          <c:layoutTarget val="inner"/>
          <c:xMode val="edge"/>
          <c:yMode val="edge"/>
          <c:x val="6.6780430581225583E-2"/>
          <c:y val="0.15624375007422797"/>
          <c:w val="0.68836565096952962"/>
          <c:h val="0.7514450867052026"/>
        </c:manualLayout>
      </c:layout>
      <c:barChart>
        <c:barDir val="bar"/>
        <c:grouping val="clustered"/>
        <c:ser>
          <c:idx val="0"/>
          <c:order val="0"/>
          <c:tx>
            <c:strRef>
              <c:f>Лист3!$A$2</c:f>
              <c:strCache>
                <c:ptCount val="1"/>
                <c:pt idx="0">
                  <c:v>СМИ информируют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Лист3!$B$2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Воспитывают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Лист3!$B$3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ser>
          <c:idx val="2"/>
          <c:order val="2"/>
          <c:tx>
            <c:strRef>
              <c:f>Лист3!$A$4</c:f>
              <c:strCache>
                <c:ptCount val="1"/>
                <c:pt idx="0">
                  <c:v>Развивают 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Лист3!$B$4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3"/>
          <c:order val="3"/>
          <c:tx>
            <c:strRef>
              <c:f>Лист3!$A$5</c:f>
              <c:strCache>
                <c:ptCount val="1"/>
                <c:pt idx="0">
                  <c:v>Развлекают 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Лист3!$B$5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Лист3!$A$6</c:f>
              <c:strCache>
                <c:ptCount val="1"/>
                <c:pt idx="0">
                  <c:v>Помогают делать выбор 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Лист3!$B$6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5"/>
          <c:order val="5"/>
          <c:tx>
            <c:strRef>
              <c:f>Лист3!$A$7</c:f>
              <c:strCache>
                <c:ptCount val="1"/>
                <c:pt idx="0">
                  <c:v>Образовывают 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Лист3!$B$7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dLbls>
          <c:showVal val="1"/>
        </c:dLbls>
        <c:axId val="63401984"/>
        <c:axId val="63403520"/>
      </c:barChart>
      <c:catAx>
        <c:axId val="6340198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403520"/>
        <c:crosses val="autoZero"/>
        <c:auto val="1"/>
        <c:lblAlgn val="ctr"/>
        <c:lblOffset val="100"/>
        <c:tickLblSkip val="1"/>
        <c:tickMarkSkip val="1"/>
      </c:catAx>
      <c:valAx>
        <c:axId val="63403520"/>
        <c:scaling>
          <c:orientation val="minMax"/>
        </c:scaling>
        <c:axPos val="b"/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40198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310249307479281E-2"/>
          <c:y val="0.95183044315992293"/>
          <c:w val="0.83240997229917302"/>
          <c:h val="4.238921001926782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7DE73-02FE-407A-90F3-01A0340B2671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4D181-36FB-4339-91D1-187BBFDB2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D181-36FB-4339-91D1-187BBFDB2A82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Agency FB" pitchFamily="34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Agency FB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  <a:latin typeface="Agency FB" pitchFamily="34" charset="0"/>
              </a:defRPr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  <a:latin typeface="Agency FB" pitchFamily="34" charset="0"/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  <a:latin typeface="Agency FB" pitchFamily="34" charset="0"/>
              </a:defRPr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2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lvl1pPr>
              <a:defRPr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2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>
                <a:latin typeface="Agency FB" pitchFamily="34" charset="0"/>
              </a:defRPr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gency FB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gency FB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Agency FB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C5EA387-82C3-4048-801A-7B89759E24C4}" type="datetimeFigureOut">
              <a:rPr lang="ru-RU" smtClean="0"/>
              <a:pPr/>
              <a:t>28.10.2010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70BA08-74BD-48C0-9278-D2641E6C36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200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ru-RU" b="1" baseline="0" dirty="0" smtClean="0"/>
              <a:t>Газета «Новое поколение»</a:t>
            </a:r>
            <a:br>
              <a:rPr lang="ru-RU" b="1" baseline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42844" y="428604"/>
            <a:ext cx="8429684" cy="6429396"/>
            <a:chOff x="-71438" y="-71438"/>
            <a:chExt cx="8429684" cy="6429396"/>
          </a:xfrm>
          <a:solidFill>
            <a:srgbClr val="0070C0"/>
          </a:solidFill>
        </p:grpSpPr>
        <p:sp>
          <p:nvSpPr>
            <p:cNvPr id="7" name="Скругленный прямоугольник 6"/>
            <p:cNvSpPr/>
            <p:nvPr/>
          </p:nvSpPr>
          <p:spPr>
            <a:xfrm flipV="1">
              <a:off x="0" y="-71438"/>
              <a:ext cx="8358246" cy="642939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-71438" y="2714644"/>
              <a:ext cx="8229600" cy="257175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448056" tIns="448056" rIns="448056" bIns="448056" numCol="1" spcCol="1270" anchor="ctr" anchorCtr="0">
              <a:noAutofit/>
            </a:bodyPr>
            <a:lstStyle/>
            <a:p>
              <a:pPr lvl="0" algn="ctr" defTabSz="2800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300" strike="sngStrike" kern="1200" baseline="0" dirty="0">
                <a:ln w="76200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3501505" y="600065"/>
            <a:ext cx="2140988" cy="2140988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Двойная стрелка влево/вправо 5"/>
          <p:cNvSpPr/>
          <p:nvPr/>
        </p:nvSpPr>
        <p:spPr>
          <a:xfrm>
            <a:off x="785786" y="5429264"/>
            <a:ext cx="7571232" cy="964409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9" name="Рисунок 8" descr="Безымянный2222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357166"/>
            <a:ext cx="2928958" cy="2428892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43043" y="3143248"/>
            <a:ext cx="6715172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5400" b="1" kern="1200" baseline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Газета «</a:t>
            </a:r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Новое  поколение </a:t>
            </a:r>
            <a:r>
              <a:rPr lang="ru-RU" sz="5400" b="1" kern="1200" baseline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»</a:t>
            </a:r>
          </a:p>
          <a:p>
            <a:pPr algn="ctr"/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1604" y="571501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МБОУ ООШ станицы Черноярской.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14677" y="3258185"/>
            <a:ext cx="6051075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1285860"/>
            <a:ext cx="222068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2863"/>
          <a:ext cx="7992416" cy="6386429"/>
        </p:xfrm>
        <a:graphic>
          <a:graphicData uri="http://schemas.openxmlformats.org/drawingml/2006/table">
            <a:tbl>
              <a:tblPr/>
              <a:tblGrid>
                <a:gridCol w="5351754"/>
                <a:gridCol w="2640662"/>
              </a:tblGrid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Подбор материала к развлекательной рубрике.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Спецвыпуск к юбилею Д.С.Лихачева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Сбор фотоматериалов к статье о поведении на переменах.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Подведение итогов Декады науки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Беседа с психологом, обработка материалов к «Страничке психолога»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Спецвыпуск к Новому году.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Декабрь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Информация о конкурсе Дедов Морозов 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Изучение материалов, обработка и оформление статьи по теме «Новогодняя безопасность» (о пиротехнике)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Создание подборки о новогодних играх и конкурсах для вечеринки.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Новогодняя мода. Изучение, обработка, оформление информации. (Статья вторая о стилях.)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Праздничные традиции. Обработка материалов Интернета.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Разработка сайта газеты « Новое поколение». Презентация газеты.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Сбор фотоматериалов об отличниках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Январь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классными руководителями (отличники класса)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Отбор материалов к православной страничке о праздниках Рождества и Крещения.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ребятами, посещающими факультатив «Основы православной культуры»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заметок о нарушениях внутришкольной дисциплины.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Статья 3 о стилях одежды.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занимательного и развлекательного материала.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Формирование «Ленты новостей»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Продолжение работы над созданием сайта.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Спецвыпуск к Вечеру встречи с выпускниками.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Февраль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бывшими выпускниками.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Подоготовка коллективной статьи учителей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классными руководителями бывших выпускников.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Сбор материалов – творческие работы бывших выпускников.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серии публикаций, посвященных Году чтения и русского языка.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Освещение работы кружка «Литературное краеведение»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2000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2"/>
          <a:ext cx="8001055" cy="6739241"/>
        </p:xfrm>
        <a:graphic>
          <a:graphicData uri="http://schemas.openxmlformats.org/drawingml/2006/table">
            <a:tbl>
              <a:tblPr/>
              <a:tblGrid>
                <a:gridCol w="5333479"/>
                <a:gridCol w="2667576"/>
              </a:tblGrid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Освещение работы кружка «Литературное краеведение»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60657" marR="60657" marT="30328" marB="30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2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читателями детской библиотеки.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60657" marR="60657" marT="30328" marB="30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Опрос общественного мнения о работе школьной столовой.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60657" marR="60657" marT="30328" marB="30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развлекательного и занимательного материала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60657" marR="60657" marT="30328" marB="30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Беседа с психологом, подготовка «Странички психолога»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L="60657" marR="60657" marT="30328" marB="303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Репортаж о работе Приемной для молодежи.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Март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Публикация материалов к 8 Марта.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Посещение классных часов, посвященных 8 Марта.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спецвыпуска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для родительского собрания.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Юмористический номер к 1 апреля.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Апрель.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серии материалов к Дню здоровья.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учителем физкультуры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Опрос общественного мнения «Что выбирает молодежь?»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Копилка предложений по озеленению школы.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Опрос выпускников по профориентации.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серии публикаций об образовательных учреждениях города «Куда пойти учиться?»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странички психолога о преодолении стресса во время выпускных экзаменов.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Подведение итогов года.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Спецвыпуск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«Выпускник – 20 12г.»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 advTm="2000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42910" y="1000109"/>
            <a:ext cx="70009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ФИНАНСОВОЕ И МАТЕРИАЛЬНО-ТЕХНИЧЕСКОЕ ОБЕСПЕЧЕНИЕ.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Использование финансовых средств от аукционов и продаж.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Помощь спонсоров.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Компьютеры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Celeron 700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Принтер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Сканер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Цифровой фотоаппарат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Работа в Интернете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Работа над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Веб-сайтом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Работа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программами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Adobe PageMaker, Adobe Photoshop, Microsoft Word, Microsoft PowerPoint, Microsoft Excel, Microsoft Paint, AABBYY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FineReader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Ulead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PhotoExpress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7" name="Picture 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90"/>
            <a:ext cx="8286776" cy="7215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071547"/>
          <a:ext cx="7286677" cy="6239691"/>
        </p:xfrm>
        <a:graphic>
          <a:graphicData uri="http://schemas.openxmlformats.org/drawingml/2006/table">
            <a:tbl>
              <a:tblPr/>
              <a:tblGrid>
                <a:gridCol w="2007455"/>
                <a:gridCol w="1881421"/>
                <a:gridCol w="1132402"/>
                <a:gridCol w="1132402"/>
                <a:gridCol w="1132997"/>
              </a:tblGrid>
              <a:tr h="9775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товаров.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Цена.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Сумма.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4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Бумага для принтера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100=00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Ватман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96=00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Расходные материалы для принтера: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Черные чернила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Цветной картридж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700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7200=00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700=00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7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Фотобумага для принтера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8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Батарейки для фотоаппарата с зарядным устройством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Блокноты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375=00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Ручки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Папка с файлами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Файлы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1=00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97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10631=00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1227" marR="51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 flipV="1">
            <a:off x="142844" y="307777"/>
            <a:ext cx="79296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857356" y="285728"/>
            <a:ext cx="3143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СМЕТА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4819" name="Picture 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82674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0"/>
            <a:ext cx="77867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Материал данного проекта необходим, прежде всего, для формирования у учащихся работать с текстовой информацией, принимать, редактировать материал, умение рассуждать, умение обращаться людьми, анализировать события. Материал направлен на изучение темы "Издательское дело" в курсе информатики. В ходе проекта детьми осваиваются основные приёмы работы в текстовых оболочках, Учащиеся осваивают понятия: репортаж, очерк, зарисовка, рецензия, стиль газеты и т.д. Основная цель проекта: газета - не как самоцель, а как средство создания таких условий общения (коммуникативного пространства), в которых школьники могли свободно проявить свою активность и реализовать свои самые разные творческие способности: организаторские, литературные, публицистические, дизайнерские и т.д. В газете будет представляться материал как школьный, так информация взята из Интернета, из различных источников, </a:t>
            </a:r>
            <a:r>
              <a:rPr lang="ru-RU" dirty="0" err="1" smtClean="0"/>
              <a:t>касающая</a:t>
            </a:r>
            <a:r>
              <a:rPr lang="ru-RU" dirty="0" smtClean="0"/>
              <a:t> основных дат, событий, происходящих как в школе, так и за пределами школы, района, республики.</a:t>
            </a:r>
          </a:p>
          <a:p>
            <a:r>
              <a:rPr lang="ru-RU" dirty="0" smtClean="0"/>
              <a:t>Условия реализации проекта. В результате проекта учащиеся увидят социальную и практическую значимость данных понятий.   </a:t>
            </a:r>
            <a:endParaRPr lang="ru-RU" dirty="0"/>
          </a:p>
        </p:txBody>
      </p:sp>
      <p:pic>
        <p:nvPicPr>
          <p:cNvPr id="1026" name="Picture 2" descr="C:\Documents and Settings\Администратор\Мои документы\Мои рисунки\7225гуз. анимашки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857892"/>
            <a:ext cx="3943350" cy="619125"/>
          </a:xfrm>
          <a:prstGeom prst="rect">
            <a:avLst/>
          </a:prstGeom>
          <a:noFill/>
        </p:spPr>
      </p:pic>
      <p:pic>
        <p:nvPicPr>
          <p:cNvPr id="4" name="Picture 2" descr="C:\Documents and Settings\Администратор\Мои документы\Мои рисунки\7225гуз. анимашки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3943350" cy="6191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78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7929618" cy="635798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ОБЩЕСТВЕННАЯ ЗНАЧИМОСТЬ ПРОБЛЕМЫ.</a:t>
            </a:r>
            <a:r>
              <a:rPr lang="ru-RU" sz="1200" dirty="0" smtClean="0">
                <a:solidFill>
                  <a:srgbClr val="C00000"/>
                </a:solidFill>
              </a:rPr>
              <a:t/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 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 	Мы учащиеся девятого   класса, нам 15 лет. Мы считаем, что современный культурный человек – не только образованный, но и умеющий адаптироваться в современных условиях, решать основные вопросы жизнедеятельности коллектива, проблемы, волнующие общество.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 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Мы к будущему готовимся,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И сердце стучит: пора!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И взрослыми мы становимся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Сегодня, завтра, вчера.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 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На классных часах мы познакомились с особенностями технологии и разработки проекта « Новое поколение». Пришли к выводу, что в нашей школе, микрорайоне существует много проблем, которые требуется решить. Были выдвинуты следующие проблемы:  озеленение школьной территории,    организация пресс-центра в школе.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 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   82 % школьников решили, что организация пресс-центра в школе на сегодняшний день очень актуальна. Почему?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 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Мы видим себя входящими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В будущие времена.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Как клятву произносящими:</a:t>
            </a:r>
            <a:br>
              <a:rPr lang="ru-RU" sz="1200" dirty="0" smtClean="0">
                <a:solidFill>
                  <a:srgbClr val="C00000"/>
                </a:solidFill>
              </a:rPr>
            </a:br>
            <a:r>
              <a:rPr lang="ru-RU" sz="1200" dirty="0" smtClean="0">
                <a:solidFill>
                  <a:srgbClr val="C00000"/>
                </a:solidFill>
              </a:rPr>
              <a:t>«Я твой гражданин, страна».</a:t>
            </a:r>
            <a:r>
              <a:rPr lang="ru-RU" sz="3600" dirty="0" smtClean="0">
                <a:solidFill>
                  <a:srgbClr val="00B0F0"/>
                </a:solidFill>
              </a:rPr>
              <a:t/>
            </a:r>
            <a:br>
              <a:rPr lang="ru-RU" sz="3600" dirty="0" smtClean="0">
                <a:solidFill>
                  <a:srgbClr val="00B0F0"/>
                </a:solidFill>
              </a:rPr>
            </a:br>
            <a:endParaRPr lang="ru-RU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578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2"/>
          <p:cNvGraphicFramePr/>
          <p:nvPr/>
        </p:nvGraphicFramePr>
        <p:xfrm>
          <a:off x="0" y="0"/>
          <a:ext cx="8072462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953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81439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812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57166"/>
            <a:ext cx="80724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Психологи провели анкету «Роль СМИ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 жизни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человека». Участвовало   91 человек. Из анализа анкет следует, что: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СМИ информируют –  91 человек;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Воспитывают –  63 чел;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Развивают –   12 чел;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Развлекают –   3 чел;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Помогают делать выбор –   5 человек;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Образовывают –   8 чел.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Объект 3"/>
          <p:cNvGraphicFramePr/>
          <p:nvPr/>
        </p:nvGraphicFramePr>
        <p:xfrm>
          <a:off x="500034" y="2214554"/>
          <a:ext cx="5924550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625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85786" y="428604"/>
            <a:ext cx="692948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Пиар-менеджеры побеседовали по проблеме «Организация школьного пресс-центра с администрацией школы.   Администрация выделила часы для работы объединения дополнительного образования «Пресс-центр», руководителем которого стала  Гузанова З.Б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	Исходя из исследовательской деятельности, сделали вывод, что в организации работы Пресс-центра заинтересованы ученики, учителя и родители тематика газеты должна отражать проблемы повседневной школьной жизни, учебу, досуг, творчество, а также проблемы города.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	 Изучили соответствующие законы: «Конвенцию о правах ребенка», «Закон о СМИ».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	Для реализации проекта «  Новое поколение» мы составили план, в обсуждении которого участвовали  ученики и родители. В «Ящик предложений» участники  положили свои записки с пожеланиями для плана.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0"/>
            <a:ext cx="864514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57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357158" y="714356"/>
            <a:ext cx="7643866" cy="5251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СОДЕРЖАНИЕ СОЦИАЛЬНОГО ПРОЕКТА «ШКОЛЬНАЯ ГАЗЕТА»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Цель: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предоставление реальной доступной возможности школьникам издавать свою газету.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Задачи:</a:t>
            </a:r>
            <a:endParaRPr kumimoji="0" lang="ru-RU" sz="9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Создать благоприятные условия для развития личности.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Сформировать школьное журналистское объединение.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Обучать на занятиях актива руководителей центра «Издательство»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Развивать коммуникативные навыки через овладение элементами профессии журналиста.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Повышать интерес учащихся к родному языку.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Выявить возможности учащихся, учителей, родителей, социальных партнеров.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Мы решили, что газета будет выходить ежемесячно. На организационном собрании обсудили название, девизы и деятельность будущей газеты. Определили темы интервью и соц. опросов, и основные проблемы, о которых будем писать в газете. Узнали общешкольный план работы. Распределили обязанности по освещению школьных мероприятий. В процессе работы в план вносятся коррективы, т. к. возникают новые идеи и проблемы.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  газеты « Новое поколение»    премьера. Она разносторонне освещает школьную жизнь.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 advTm="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214289"/>
            <a:ext cx="778671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500042"/>
          <a:ext cx="7000924" cy="6398656"/>
        </p:xfrm>
        <a:graphic>
          <a:graphicData uri="http://schemas.openxmlformats.org/drawingml/2006/table">
            <a:tbl>
              <a:tblPr/>
              <a:tblGrid>
                <a:gridCol w="4666795"/>
                <a:gridCol w="2334129"/>
              </a:tblGrid>
              <a:tr h="177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Мероприятия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Сроки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Выпуск номера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ежемесячно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Организационное собрание. Обсуждение названия, тематики, девиза, логотипа и направления деятельности будущей газеты.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Сентябрь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Посещение праздника «Здравствуй, школа!», написание статьи.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Беседа с психологом, выпускными классами.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Статья «Напутствие пятиклассникам»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Проблемный очерк «Звон разбитого стекла»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Посещение выставки «Урожай 2006»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Статья-поздравление ко Дню пожилых людей.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Реклама объединений дополнительного образования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Спецвыпуск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газеты к Дню учителя.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Октябрь.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Проведение опроса «Сменная обувь»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Освещение школьных мероприятий.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Интервью с руководителем кружка « Краевед»  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Обработка и оформление краеведческого материала.  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Поздравление к Дню Матери.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Организация и освещение конкурса творческих работ «Моя мама»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Беседа с психологом, обработка материалов к «Страничке психолога»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Посещение заседания Совета школы, освещение выборов в органы школьного самоуправления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Ноябрь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Отбор и оформление творческих работ – победителей конкурса «Моя мама»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Подбор материала к развлекательной рубрике.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42908" y="0"/>
            <a:ext cx="5244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ПЛАН РАБОТЫ НА 2011– 20 12УЧЕБНЫЙ ГОД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7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 advTm="2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1200</TotalTime>
  <Words>1112</Words>
  <Application>Microsoft Office PowerPoint</Application>
  <PresentationFormat>Экран (4:3)</PresentationFormat>
  <Paragraphs>194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Газета «Новое поколение» </vt:lpstr>
      <vt:lpstr>Слайд 2</vt:lpstr>
      <vt:lpstr>ОБЩЕСТВЕННАЯ ЗНАЧИМОСТЬ ПРОБЛЕМЫ.     Мы учащиеся девятого   класса, нам 15 лет. Мы считаем, что современный культурный человек – не только образованный, но и умеющий адаптироваться в современных условиях, решать основные вопросы жизнедеятельности коллектива, проблемы, волнующие общество.   Мы к будущему готовимся, И сердце стучит: пора! И взрослыми мы становимся Сегодня, завтра, вчера.   На классных часах мы познакомились с особенностями технологии и разработки проекта « Новое поколение». Пришли к выводу, что в нашей школе, микрорайоне существует много проблем, которые требуется решить. Были выдвинуты следующие проблемы:  озеленение школьной территории,    организация пресс-центра в школе.      82 % школьников решили, что организация пресс-центра в школе на сегодняшний день очень актуальна. Почему?   Мы видим себя входящими В будущие времена. Как клятву произносящими: «Я твой гражданин, страна».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Черноярская МООШ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Газета «Новое поколение» </dc:title>
  <dc:creator>User</dc:creator>
  <cp:lastModifiedBy>User</cp:lastModifiedBy>
  <cp:revision>34</cp:revision>
  <dcterms:created xsi:type="dcterms:W3CDTF">2012-03-12T07:31:00Z</dcterms:created>
  <dcterms:modified xsi:type="dcterms:W3CDTF">2010-10-28T05:26:21Z</dcterms:modified>
</cp:coreProperties>
</file>